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9900C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9900C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9900C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49797" y="0"/>
            <a:ext cx="3194202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710" y="193624"/>
            <a:ext cx="6149975" cy="1002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9900C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7710" y="1123718"/>
            <a:ext cx="6896100" cy="3013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01557" y="4830038"/>
            <a:ext cx="231775" cy="178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3" Type="http://schemas.openxmlformats.org/officeDocument/2006/relationships/image" Target="../media/image2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3" Type="http://schemas.openxmlformats.org/officeDocument/2006/relationships/image" Target="../media/image24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26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Relationship Id="rId3" Type="http://schemas.openxmlformats.org/officeDocument/2006/relationships/image" Target="../media/image28.jpg"/><Relationship Id="rId4" Type="http://schemas.openxmlformats.org/officeDocument/2006/relationships/image" Target="../media/image29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3" Type="http://schemas.openxmlformats.org/officeDocument/2006/relationships/image" Target="../media/image31.jpg"/><Relationship Id="rId4" Type="http://schemas.openxmlformats.org/officeDocument/2006/relationships/image" Target="../media/image32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34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3" Type="http://schemas.openxmlformats.org/officeDocument/2006/relationships/image" Target="../media/image36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42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44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45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Relationship Id="rId3" Type="http://schemas.openxmlformats.org/officeDocument/2006/relationships/image" Target="../media/image48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png"/><Relationship Id="rId3" Type="http://schemas.openxmlformats.org/officeDocument/2006/relationships/image" Target="../media/image50.jpg"/><Relationship Id="rId4" Type="http://schemas.openxmlformats.org/officeDocument/2006/relationships/image" Target="../media/image51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52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2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4.jpg"/><Relationship Id="rId4" Type="http://schemas.openxmlformats.org/officeDocument/2006/relationships/image" Target="../media/image65.jpg"/><Relationship Id="rId5" Type="http://schemas.openxmlformats.org/officeDocument/2006/relationships/image" Target="../media/image66.png"/><Relationship Id="rId6" Type="http://schemas.openxmlformats.org/officeDocument/2006/relationships/image" Target="../media/image67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68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69.jpg"/><Relationship Id="rId4" Type="http://schemas.openxmlformats.org/officeDocument/2006/relationships/image" Target="../media/image70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72.jpg"/><Relationship Id="rId4" Type="http://schemas.openxmlformats.org/officeDocument/2006/relationships/image" Target="../media/image73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image" Target="../media/image76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77.jp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78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79.jpg"/><Relationship Id="rId4" Type="http://schemas.openxmlformats.org/officeDocument/2006/relationships/image" Target="../media/image80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2.jpg"/><Relationship Id="rId4" Type="http://schemas.openxmlformats.org/officeDocument/2006/relationships/image" Target="../media/image81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82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8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1188" y="949452"/>
              <a:ext cx="5980176" cy="178308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0415" y="1083005"/>
            <a:ext cx="5173345" cy="124523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4000" spc="-15">
                <a:solidFill>
                  <a:srgbClr val="FFFFFF"/>
                </a:solidFill>
              </a:rPr>
              <a:t>Scope </a:t>
            </a:r>
            <a:r>
              <a:rPr dirty="0" sz="4000" spc="-5">
                <a:solidFill>
                  <a:srgbClr val="FFFFFF"/>
                </a:solidFill>
              </a:rPr>
              <a:t>and </a:t>
            </a:r>
            <a:r>
              <a:rPr dirty="0" sz="4000" spc="-10">
                <a:solidFill>
                  <a:srgbClr val="FFFFFF"/>
                </a:solidFill>
              </a:rPr>
              <a:t>importance of </a:t>
            </a:r>
            <a:r>
              <a:rPr dirty="0" sz="4000" spc="-890">
                <a:solidFill>
                  <a:srgbClr val="FFFFFF"/>
                </a:solidFill>
              </a:rPr>
              <a:t> </a:t>
            </a:r>
            <a:r>
              <a:rPr dirty="0" sz="4000" spc="-15">
                <a:solidFill>
                  <a:srgbClr val="FFFFFF"/>
                </a:solidFill>
              </a:rPr>
              <a:t>floriculture</a:t>
            </a:r>
            <a:r>
              <a:rPr dirty="0" sz="4000" spc="-5">
                <a:solidFill>
                  <a:srgbClr val="FFFFFF"/>
                </a:solidFill>
              </a:rPr>
              <a:t> in</a:t>
            </a:r>
            <a:r>
              <a:rPr dirty="0" sz="4000">
                <a:solidFill>
                  <a:srgbClr val="FFFFFF"/>
                </a:solidFill>
              </a:rPr>
              <a:t> </a:t>
            </a:r>
            <a:r>
              <a:rPr dirty="0" sz="4000" spc="-10">
                <a:solidFill>
                  <a:srgbClr val="FFFFFF"/>
                </a:solidFill>
              </a:rPr>
              <a:t>India</a:t>
            </a:r>
            <a:endParaRPr sz="4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936" y="146304"/>
            <a:ext cx="3653028" cy="10241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258267"/>
            <a:ext cx="296164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INT</a:t>
            </a:r>
            <a:r>
              <a:rPr dirty="0" sz="3600" spc="-35"/>
              <a:t>R</a:t>
            </a:r>
            <a:r>
              <a:rPr dirty="0" sz="3600" spc="-5"/>
              <a:t>ODU</a:t>
            </a:r>
            <a:r>
              <a:rPr dirty="0" sz="3600" spc="5"/>
              <a:t>C</a:t>
            </a:r>
            <a:r>
              <a:rPr dirty="0" sz="3600" spc="-5"/>
              <a:t>TION</a:t>
            </a:r>
            <a:endParaRPr sz="3600"/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527710" y="1318005"/>
            <a:ext cx="8075930" cy="331152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355600" marR="482600" indent="-342900">
              <a:lnSpc>
                <a:spcPts val="302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Flowers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associated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mankind</a:t>
            </a:r>
            <a:r>
              <a:rPr dirty="0" sz="28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800" spc="-6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dawn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Civilization.</a:t>
            </a:r>
            <a:endParaRPr sz="2800">
              <a:latin typeface="Calibri"/>
              <a:cs typeface="Calibri"/>
            </a:endParaRPr>
          </a:p>
          <a:p>
            <a:pPr marL="355600" marR="685165" indent="-342900">
              <a:lnSpc>
                <a:spcPts val="3020"/>
              </a:lnSpc>
              <a:spcBef>
                <a:spcPts val="6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It is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said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man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born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flowers,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lives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dirty="0" sz="2800" spc="-6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flowers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and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finally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dies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flowers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.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ct val="90000"/>
              </a:lnSpc>
              <a:spcBef>
                <a:spcPts val="635"/>
              </a:spcBef>
              <a:buFont typeface="Arial MT"/>
              <a:buChar char="•"/>
              <a:tabLst>
                <a:tab pos="354965" algn="l"/>
                <a:tab pos="355600" algn="l"/>
                <a:tab pos="2117725" algn="l"/>
              </a:tabLst>
            </a:pP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Flowers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used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various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purposes</a:t>
            </a:r>
            <a:r>
              <a:rPr dirty="0" sz="28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day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day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life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like	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worshipping,</a:t>
            </a:r>
            <a:r>
              <a:rPr dirty="0" sz="2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religious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social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functions,</a:t>
            </a:r>
            <a:r>
              <a:rPr dirty="0" sz="280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wedding,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interior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decoration</a:t>
            </a:r>
            <a:r>
              <a:rPr dirty="0" sz="280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veni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perfume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Calibri"/>
                <a:cs typeface="Calibri"/>
              </a:rPr>
              <a:t>industry,</a:t>
            </a:r>
            <a:r>
              <a:rPr dirty="0" sz="280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dye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extraction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self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adornment.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9232" y="146304"/>
              <a:ext cx="3176016" cy="102412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77615" y="258267"/>
            <a:ext cx="258889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35">
                <a:solidFill>
                  <a:srgbClr val="FFFF20"/>
                </a:solidFill>
              </a:rPr>
              <a:t>FLORICULTIRE</a:t>
            </a:r>
            <a:endParaRPr sz="3600"/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527710" y="1360678"/>
            <a:ext cx="8019415" cy="30130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Floriculture</a:t>
            </a:r>
            <a:r>
              <a:rPr dirty="0" sz="28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aesthetic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branch</a:t>
            </a:r>
            <a:r>
              <a:rPr dirty="0" sz="28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horticulture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which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deals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only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cultivation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ornamentals,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annuals,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biennials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perinnial</a:t>
            </a:r>
            <a:r>
              <a:rPr dirty="0" sz="2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plants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including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potted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ones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but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marketing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.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also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include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marketing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local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,distant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marketsand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export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cut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flowers,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live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plants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economic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products</a:t>
            </a:r>
            <a:r>
              <a:rPr dirty="0" sz="2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Calibri"/>
                <a:cs typeface="Calibri"/>
              </a:rPr>
              <a:t>like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scents,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oils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medicines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etc.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9797" y="0"/>
            <a:ext cx="3194202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7288" y="439038"/>
            <a:ext cx="6120765" cy="39516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20320">
              <a:lnSpc>
                <a:spcPct val="100000"/>
              </a:lnSpc>
              <a:spcBef>
                <a:spcPts val="95"/>
              </a:spcBef>
            </a:pPr>
            <a:r>
              <a:rPr dirty="0" sz="2800" spc="-25">
                <a:latin typeface="Calibri"/>
                <a:cs typeface="Calibri"/>
              </a:rPr>
              <a:t>Different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flowers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are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used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to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convey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 </a:t>
            </a:r>
            <a:r>
              <a:rPr dirty="0" sz="2800" spc="-6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human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feelings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20">
                <a:latin typeface="Calibri"/>
                <a:cs typeface="Calibri"/>
              </a:rPr>
              <a:t>Rose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love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15">
                <a:latin typeface="Calibri"/>
                <a:cs typeface="Calibri"/>
              </a:rPr>
              <a:t>Pancy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 </a:t>
            </a:r>
            <a:r>
              <a:rPr dirty="0" sz="2800" spc="-10">
                <a:latin typeface="Calibri"/>
                <a:cs typeface="Calibri"/>
              </a:rPr>
              <a:t>thoughts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10">
                <a:latin typeface="Calibri"/>
                <a:cs typeface="Calibri"/>
              </a:rPr>
              <a:t>Carnation white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women‘s</a:t>
            </a:r>
            <a:r>
              <a:rPr dirty="0" sz="2800" spc="-15">
                <a:latin typeface="Calibri"/>
                <a:cs typeface="Calibri"/>
              </a:rPr>
              <a:t> love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10">
                <a:latin typeface="Calibri"/>
                <a:cs typeface="Calibri"/>
              </a:rPr>
              <a:t>French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Marigold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jealousy/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sorrow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10">
                <a:latin typeface="Calibri"/>
                <a:cs typeface="Calibri"/>
              </a:rPr>
              <a:t>African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Marigold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vulgar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minds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10">
                <a:latin typeface="Calibri"/>
                <a:cs typeface="Calibri"/>
              </a:rPr>
              <a:t>Narcissus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self</a:t>
            </a:r>
            <a:r>
              <a:rPr dirty="0" sz="2800" spc="-15">
                <a:latin typeface="Calibri"/>
                <a:cs typeface="Calibri"/>
              </a:rPr>
              <a:t> esteem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2401" y="587501"/>
            <a:ext cx="849801" cy="3143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73855" y="438150"/>
            <a:ext cx="88201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75"/>
              <a:t>L</a:t>
            </a:r>
            <a:r>
              <a:rPr dirty="0" spc="-35"/>
              <a:t>O</a:t>
            </a:r>
            <a:r>
              <a:rPr dirty="0" spc="-5"/>
              <a:t>VE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500" y="1143000"/>
            <a:ext cx="5044440" cy="335737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995" y="587501"/>
            <a:ext cx="1898459" cy="3143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189928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THOUGHTS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0988" y="1214627"/>
            <a:ext cx="3387852" cy="338632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179" y="568451"/>
            <a:ext cx="2677158" cy="3333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269875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WOMEN’S</a:t>
            </a:r>
            <a:r>
              <a:rPr dirty="0" spc="-55"/>
              <a:t> </a:t>
            </a:r>
            <a:r>
              <a:rPr dirty="0" spc="-30"/>
              <a:t>LOVE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71116" y="1427988"/>
            <a:ext cx="4000500" cy="28590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310" y="558926"/>
            <a:ext cx="3311080" cy="3905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331152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30"/>
              <a:t>JEALOUSY/SORROW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6255" y="1714500"/>
            <a:ext cx="4213860" cy="287274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746" y="587501"/>
            <a:ext cx="2630488" cy="3143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263144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0"/>
              <a:t>VULGAR</a:t>
            </a:r>
            <a:r>
              <a:rPr dirty="0" spc="-60"/>
              <a:t> </a:t>
            </a:r>
            <a:r>
              <a:rPr dirty="0"/>
              <a:t>MINDS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6488" y="1427988"/>
            <a:ext cx="3174491" cy="32156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8744" y="1357883"/>
            <a:ext cx="3511296" cy="3429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116" y="587501"/>
            <a:ext cx="2152650" cy="3143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21818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SELF</a:t>
            </a:r>
            <a:r>
              <a:rPr dirty="0" spc="-55"/>
              <a:t> </a:t>
            </a:r>
            <a:r>
              <a:rPr dirty="0" spc="-15"/>
              <a:t>ESTEEM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4579" y="1197863"/>
            <a:ext cx="3518916" cy="351282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9797" y="0"/>
            <a:ext cx="3194202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7288" y="496338"/>
            <a:ext cx="4371340" cy="4123054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17170" indent="-205104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20">
                <a:latin typeface="Calibri"/>
                <a:cs typeface="Calibri"/>
              </a:rPr>
              <a:t>Daffodil </a:t>
            </a:r>
            <a:r>
              <a:rPr dirty="0" sz="2800" spc="-25">
                <a:latin typeface="Calibri"/>
                <a:cs typeface="Calibri"/>
              </a:rPr>
              <a:t>for regard</a:t>
            </a:r>
            <a:endParaRPr sz="2800">
              <a:latin typeface="Calibri"/>
              <a:cs typeface="Calibri"/>
            </a:endParaRPr>
          </a:p>
          <a:p>
            <a:pPr marL="137160" indent="-12509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137795" algn="l"/>
              </a:tabLst>
            </a:pPr>
            <a:r>
              <a:rPr dirty="0" sz="2800" spc="-5">
                <a:latin typeface="Calibri"/>
                <a:cs typeface="Calibri"/>
              </a:rPr>
              <a:t>Amaryllis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 </a:t>
            </a:r>
            <a:r>
              <a:rPr dirty="0" sz="2800" spc="-10">
                <a:latin typeface="Calibri"/>
                <a:cs typeface="Calibri"/>
              </a:rPr>
              <a:t>pride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5">
                <a:latin typeface="Calibri"/>
                <a:cs typeface="Calibri"/>
              </a:rPr>
              <a:t>Iris</a:t>
            </a:r>
            <a:r>
              <a:rPr dirty="0" sz="2800" spc="-25">
                <a:latin typeface="Calibri"/>
                <a:cs typeface="Calibri"/>
              </a:rPr>
              <a:t> for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message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15">
                <a:latin typeface="Calibri"/>
                <a:cs typeface="Calibri"/>
              </a:rPr>
              <a:t>Snapdragon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presumption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10">
                <a:latin typeface="Calibri"/>
                <a:cs typeface="Calibri"/>
              </a:rPr>
              <a:t>jasmin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 </a:t>
            </a:r>
            <a:r>
              <a:rPr dirty="0" sz="2800" spc="-5">
                <a:latin typeface="Calibri"/>
                <a:cs typeface="Calibri"/>
              </a:rPr>
              <a:t>amiability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10">
                <a:latin typeface="Calibri"/>
                <a:cs typeface="Calibri"/>
              </a:rPr>
              <a:t>Lily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purity</a:t>
            </a:r>
            <a:endParaRPr sz="2800">
              <a:latin typeface="Calibri"/>
              <a:cs typeface="Calibri"/>
            </a:endParaRPr>
          </a:p>
          <a:p>
            <a:pPr marL="217170" indent="-205104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17804" algn="l"/>
              </a:tabLst>
            </a:pPr>
            <a:r>
              <a:rPr dirty="0" sz="2800" spc="-20">
                <a:latin typeface="Calibri"/>
                <a:cs typeface="Calibri"/>
              </a:rPr>
              <a:t>stock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luxury</a:t>
            </a:r>
            <a:endParaRPr sz="2800">
              <a:latin typeface="Calibri"/>
              <a:cs typeface="Calibri"/>
            </a:endParaRPr>
          </a:p>
          <a:p>
            <a:pPr marL="137160" indent="-12509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137795" algn="l"/>
              </a:tabLst>
            </a:pPr>
            <a:r>
              <a:rPr dirty="0" sz="2800" spc="-10">
                <a:latin typeface="Calibri"/>
                <a:cs typeface="Calibri"/>
              </a:rPr>
              <a:t>sweet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pea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15">
                <a:latin typeface="Calibri"/>
                <a:cs typeface="Calibri"/>
              </a:rPr>
              <a:t> departure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279" y="587501"/>
            <a:ext cx="1372143" cy="3143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140271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</a:t>
            </a:r>
            <a:r>
              <a:rPr dirty="0" spc="-40"/>
              <a:t>E</a:t>
            </a:r>
            <a:r>
              <a:rPr dirty="0"/>
              <a:t>G</a:t>
            </a:r>
            <a:r>
              <a:rPr dirty="0" spc="-15"/>
              <a:t>A</a:t>
            </a:r>
            <a:r>
              <a:rPr dirty="0"/>
              <a:t>RD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7627" y="1197863"/>
            <a:ext cx="3512820" cy="351282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527" y="597026"/>
            <a:ext cx="969377" cy="304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100901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PRIDE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7627" y="1197863"/>
            <a:ext cx="3512820" cy="351282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724" y="587501"/>
            <a:ext cx="1584242" cy="3143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162623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</a:t>
            </a:r>
            <a:r>
              <a:rPr dirty="0" spc="-45"/>
              <a:t>E</a:t>
            </a:r>
            <a:r>
              <a:rPr dirty="0" spc="-5"/>
              <a:t>S</a:t>
            </a:r>
            <a:r>
              <a:rPr dirty="0" spc="-15"/>
              <a:t>S</a:t>
            </a:r>
            <a:r>
              <a:rPr dirty="0" spc="-35"/>
              <a:t>A</a:t>
            </a:r>
            <a:r>
              <a:rPr dirty="0"/>
              <a:t>GE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3783" y="1197863"/>
            <a:ext cx="2540508" cy="351282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166" y="587501"/>
            <a:ext cx="2438400" cy="3143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24866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PRESUMPTION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00" y="1214627"/>
            <a:ext cx="3214116" cy="36423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9872" y="1143000"/>
            <a:ext cx="4009644" cy="37155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830" y="597026"/>
            <a:ext cx="1944907" cy="304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193738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AMIABILITY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427987"/>
            <a:ext cx="3869436" cy="37155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8384" y="0"/>
            <a:ext cx="3785615" cy="381152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478" y="597026"/>
            <a:ext cx="1197264" cy="304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121793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PURITY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2411" y="1197863"/>
            <a:ext cx="4683252" cy="351282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990" y="597026"/>
            <a:ext cx="1313641" cy="304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133413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75"/>
              <a:t>L</a:t>
            </a:r>
            <a:r>
              <a:rPr dirty="0"/>
              <a:t>UXU</a:t>
            </a:r>
            <a:r>
              <a:rPr dirty="0" spc="-50"/>
              <a:t>R</a:t>
            </a:r>
            <a:r>
              <a:rPr dirty="0"/>
              <a:t>Y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7627" y="1197863"/>
            <a:ext cx="3512820" cy="351282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2383" y="0"/>
            <a:ext cx="3785616" cy="51434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209" y="597026"/>
            <a:ext cx="1943395" cy="304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198310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DE</a:t>
            </a:r>
            <a:r>
              <a:rPr dirty="0" spc="-250"/>
              <a:t>P</a:t>
            </a:r>
            <a:r>
              <a:rPr dirty="0"/>
              <a:t>A</a:t>
            </a:r>
            <a:r>
              <a:rPr dirty="0" spc="-45"/>
              <a:t>R</a:t>
            </a:r>
            <a:r>
              <a:rPr dirty="0" spc="-5"/>
              <a:t>TURE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936" y="146304"/>
              <a:ext cx="1740408" cy="10241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1327" y="146304"/>
              <a:ext cx="1328928" cy="10241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1239" y="146304"/>
              <a:ext cx="2798064" cy="102412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7710" y="258267"/>
            <a:ext cx="426466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>
                <a:latin typeface="Calibri"/>
                <a:cs typeface="Calibri"/>
              </a:rPr>
              <a:t>Scope</a:t>
            </a:r>
            <a:r>
              <a:rPr dirty="0" sz="3600" spc="-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30" b="1">
                <a:latin typeface="Calibri"/>
                <a:cs typeface="Calibri"/>
              </a:rPr>
              <a:t> </a:t>
            </a:r>
            <a:r>
              <a:rPr dirty="0" sz="3600" spc="-5" b="1">
                <a:latin typeface="Calibri"/>
                <a:cs typeface="Calibri"/>
              </a:rPr>
              <a:t>importance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401827" y="1403985"/>
            <a:ext cx="7720330" cy="32689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Rising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demand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cut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flowers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and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live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plants</a:t>
            </a:r>
            <a:r>
              <a:rPr dirty="0" sz="28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due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urbanisation</a:t>
            </a:r>
            <a:r>
              <a:rPr dirty="0" sz="28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355600" marR="412115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India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Asian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countries</a:t>
            </a:r>
            <a:r>
              <a:rPr dirty="0" sz="28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been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emerging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development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centres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floriculture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Favourable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soil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climate</a:t>
            </a:r>
            <a:endParaRPr sz="2800">
              <a:latin typeface="Calibri"/>
              <a:cs typeface="Calibri"/>
            </a:endParaRPr>
          </a:p>
          <a:p>
            <a:pPr marL="355600" marR="125984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Several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government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schemes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NHB,APEDA, </a:t>
            </a:r>
            <a:r>
              <a:rPr dirty="0" sz="2800" spc="-6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NABARD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54297" y="1221994"/>
            <a:ext cx="4746625" cy="2953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  <a:tab pos="3245485" algn="l"/>
              </a:tabLst>
            </a:pPr>
            <a:r>
              <a:rPr dirty="0" sz="3200" spc="-15">
                <a:solidFill>
                  <a:srgbClr val="FFFFFF"/>
                </a:solidFill>
                <a:latin typeface="Calibri"/>
                <a:cs typeface="Calibri"/>
              </a:rPr>
              <a:t>Flowers </a:t>
            </a:r>
            <a:r>
              <a:rPr dirty="0" sz="3200" spc="-5">
                <a:solidFill>
                  <a:srgbClr val="FFFFFF"/>
                </a:solidFill>
                <a:latin typeface="Calibri"/>
                <a:cs typeface="Calibri"/>
              </a:rPr>
              <a:t>used </a:t>
            </a:r>
            <a:r>
              <a:rPr dirty="0" sz="3200" spc="-3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3200" spc="-20">
                <a:solidFill>
                  <a:srgbClr val="FFFFFF"/>
                </a:solidFill>
                <a:latin typeface="Calibri"/>
                <a:cs typeface="Calibri"/>
              </a:rPr>
              <a:t>festivals </a:t>
            </a:r>
            <a:r>
              <a:rPr dirty="0" sz="3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Calibri"/>
                <a:cs typeface="Calibri"/>
              </a:rPr>
              <a:t>weddings,</a:t>
            </a:r>
            <a:r>
              <a:rPr dirty="0" sz="32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Calibri"/>
                <a:cs typeface="Calibri"/>
              </a:rPr>
              <a:t>pooja	</a:t>
            </a:r>
            <a:r>
              <a:rPr dirty="0" sz="3200" spc="-10">
                <a:solidFill>
                  <a:srgbClr val="FFFFFF"/>
                </a:solidFill>
                <a:latin typeface="Calibri"/>
                <a:cs typeface="Calibri"/>
              </a:rPr>
              <a:t>funerals, </a:t>
            </a:r>
            <a:r>
              <a:rPr dirty="0" sz="3200" spc="-7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Calibri"/>
                <a:cs typeface="Calibri"/>
              </a:rPr>
              <a:t>function, </a:t>
            </a:r>
            <a:r>
              <a:rPr dirty="0" sz="3200" spc="-10">
                <a:solidFill>
                  <a:srgbClr val="FFFFFF"/>
                </a:solidFill>
                <a:latin typeface="Calibri"/>
                <a:cs typeface="Calibri"/>
              </a:rPr>
              <a:t>wall </a:t>
            </a:r>
            <a:r>
              <a:rPr dirty="0" sz="3200" spc="-15">
                <a:solidFill>
                  <a:srgbClr val="FFFFFF"/>
                </a:solidFill>
                <a:latin typeface="Calibri"/>
                <a:cs typeface="Calibri"/>
              </a:rPr>
              <a:t>decorations, </a:t>
            </a:r>
            <a:r>
              <a:rPr dirty="0" sz="3200" spc="-7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Calibri"/>
                <a:cs typeface="Calibri"/>
              </a:rPr>
              <a:t>carpet</a:t>
            </a:r>
            <a:r>
              <a:rPr dirty="0" sz="3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bedding,</a:t>
            </a:r>
            <a:r>
              <a:rPr dirty="0" sz="32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Calibri"/>
                <a:cs typeface="Calibri"/>
              </a:rPr>
              <a:t>foreign </a:t>
            </a:r>
            <a:r>
              <a:rPr dirty="0" sz="3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Calibri"/>
                <a:cs typeface="Calibri"/>
              </a:rPr>
              <a:t>exchange </a:t>
            </a:r>
            <a:r>
              <a:rPr dirty="0" sz="3200" spc="-15">
                <a:solidFill>
                  <a:srgbClr val="FFFFFF"/>
                </a:solidFill>
                <a:latin typeface="Calibri"/>
                <a:cs typeface="Calibri"/>
              </a:rPr>
              <a:t>(cultural</a:t>
            </a:r>
            <a:r>
              <a:rPr dirty="0" sz="32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3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Calibri"/>
                <a:cs typeface="Calibri"/>
              </a:rPr>
              <a:t>traditional</a:t>
            </a:r>
            <a:r>
              <a:rPr dirty="0" sz="3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Calibri"/>
                <a:cs typeface="Calibri"/>
              </a:rPr>
              <a:t>importance</a:t>
            </a:r>
            <a:r>
              <a:rPr dirty="0" sz="32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244" y="1142998"/>
            <a:ext cx="2894076" cy="40004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710" y="1274343"/>
            <a:ext cx="7363459" cy="207518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Source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income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small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marginal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farmers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Self employment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venture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  <a:tab pos="2479675" algn="l"/>
              </a:tabLst>
            </a:pP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Improvement	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waste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land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  <a:tab pos="3362325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Indoor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outdoor	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landscaping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1372" y="643127"/>
            <a:ext cx="7039356" cy="40233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29383" y="0"/>
            <a:ext cx="7214870" cy="5143500"/>
            <a:chOff x="1929383" y="0"/>
            <a:chExt cx="721487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9797" y="0"/>
              <a:ext cx="3194202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9383" y="999744"/>
              <a:ext cx="5262372" cy="351129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27575" y="1225042"/>
            <a:ext cx="3625215" cy="25863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realise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importance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ornamental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plants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parks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,garden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which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gives aesthetic </a:t>
            </a:r>
            <a:r>
              <a:rPr dirty="0" sz="2800" spc="-40">
                <a:solidFill>
                  <a:srgbClr val="FFFFFF"/>
                </a:solidFill>
                <a:latin typeface="Calibri"/>
                <a:cs typeface="Calibri"/>
              </a:rPr>
              <a:t>beauty,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refreshed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minds.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0" y="1571244"/>
            <a:ext cx="3713988" cy="278587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7988" y="143255"/>
            <a:ext cx="6358127" cy="47731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710" y="1274343"/>
            <a:ext cx="7461250" cy="105029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Used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hedge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plants,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border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plants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foundation.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Export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of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value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added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products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2744" y="2572511"/>
            <a:ext cx="4953000" cy="2286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500" y="1286255"/>
              <a:ext cx="4762500" cy="31714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6628" y="1642872"/>
              <a:ext cx="2929128" cy="235762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710" y="1360678"/>
            <a:ext cx="3322954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Bonsai</a:t>
            </a:r>
            <a:r>
              <a:rPr dirty="0" sz="2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development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5488" y="1427988"/>
            <a:ext cx="3358896" cy="351434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710" y="1274343"/>
            <a:ext cx="8058150" cy="292862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Employment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processing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industries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Demand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export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cut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flowers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has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increased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Prevents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rural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well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urban</a:t>
            </a:r>
            <a:r>
              <a:rPr dirty="0" sz="28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air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pollution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India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being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diverse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many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ornamental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crops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thus </a:t>
            </a:r>
            <a:r>
              <a:rPr dirty="0" sz="2800" spc="-6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there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scope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8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domestication</a:t>
            </a:r>
            <a:r>
              <a:rPr dirty="0" sz="28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beautiful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wild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crops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0415" y="0"/>
            <a:ext cx="8863965" cy="5143500"/>
            <a:chOff x="280415" y="0"/>
            <a:chExt cx="886396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9797" y="0"/>
              <a:ext cx="3194202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415" y="96011"/>
              <a:ext cx="6772656" cy="914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415" y="583691"/>
              <a:ext cx="1722120" cy="9144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pc="-20"/>
              <a:t>Role</a:t>
            </a:r>
            <a:r>
              <a:rPr dirty="0" spc="-30"/>
              <a:t> </a:t>
            </a:r>
            <a:r>
              <a:rPr dirty="0"/>
              <a:t>of</a:t>
            </a:r>
            <a:r>
              <a:rPr dirty="0" spc="-5"/>
              <a:t> </a:t>
            </a:r>
            <a:r>
              <a:rPr dirty="0" spc="-10"/>
              <a:t>ornamental</a:t>
            </a:r>
            <a:r>
              <a:rPr dirty="0" spc="10"/>
              <a:t> </a:t>
            </a:r>
            <a:r>
              <a:rPr dirty="0" spc="-15"/>
              <a:t>crops</a:t>
            </a:r>
            <a:r>
              <a:rPr dirty="0" spc="-25"/>
              <a:t> </a:t>
            </a:r>
            <a:r>
              <a:rPr dirty="0"/>
              <a:t>in</a:t>
            </a:r>
            <a:r>
              <a:rPr dirty="0" spc="10"/>
              <a:t> </a:t>
            </a:r>
            <a:r>
              <a:rPr dirty="0" spc="-10"/>
              <a:t>pollution </a:t>
            </a:r>
            <a:r>
              <a:rPr dirty="0" spc="-705"/>
              <a:t> </a:t>
            </a:r>
            <a:r>
              <a:rPr dirty="0" spc="-20"/>
              <a:t>control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pc="-10"/>
              <a:t>Plants</a:t>
            </a:r>
            <a:r>
              <a:rPr dirty="0" spc="10"/>
              <a:t> </a:t>
            </a:r>
            <a:r>
              <a:rPr dirty="0" spc="-10"/>
              <a:t>maintain</a:t>
            </a:r>
            <a:r>
              <a:rPr dirty="0" spc="10"/>
              <a:t> </a:t>
            </a:r>
            <a:r>
              <a:rPr dirty="0" spc="-5"/>
              <a:t>the</a:t>
            </a:r>
            <a:r>
              <a:rPr dirty="0" spc="5"/>
              <a:t> </a:t>
            </a:r>
            <a:r>
              <a:rPr dirty="0" spc="-10"/>
              <a:t>ecological</a:t>
            </a:r>
            <a:r>
              <a:rPr dirty="0" spc="-35"/>
              <a:t> </a:t>
            </a:r>
            <a:r>
              <a:rPr dirty="0" spc="-5"/>
              <a:t>balance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  <a:tab pos="1889760" algn="l"/>
              </a:tabLst>
            </a:pPr>
            <a:r>
              <a:rPr dirty="0" spc="-5"/>
              <a:t>Enhances	the beauty of</a:t>
            </a:r>
            <a:r>
              <a:rPr dirty="0" spc="-15"/>
              <a:t> </a:t>
            </a:r>
            <a:r>
              <a:rPr dirty="0" spc="-5"/>
              <a:t>the</a:t>
            </a:r>
            <a:r>
              <a:rPr dirty="0"/>
              <a:t> </a:t>
            </a:r>
            <a:r>
              <a:rPr dirty="0" spc="-5"/>
              <a:t>place</a:t>
            </a:r>
          </a:p>
          <a:p>
            <a:pPr marL="355600" marR="39751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pc="-15"/>
              <a:t>Source</a:t>
            </a:r>
            <a:r>
              <a:rPr dirty="0" spc="10"/>
              <a:t> </a:t>
            </a:r>
            <a:r>
              <a:rPr dirty="0" spc="-5"/>
              <a:t>of </a:t>
            </a:r>
            <a:r>
              <a:rPr dirty="0" spc="-15"/>
              <a:t>food,</a:t>
            </a:r>
            <a:r>
              <a:rPr dirty="0" spc="5"/>
              <a:t> </a:t>
            </a:r>
            <a:r>
              <a:rPr dirty="0" spc="-10"/>
              <a:t>shelter</a:t>
            </a:r>
            <a:r>
              <a:rPr dirty="0" spc="10"/>
              <a:t> </a:t>
            </a:r>
            <a:r>
              <a:rPr dirty="0" spc="-5"/>
              <a:t>, medicine</a:t>
            </a:r>
            <a:r>
              <a:rPr dirty="0" spc="20"/>
              <a:t> </a:t>
            </a:r>
            <a:r>
              <a:rPr dirty="0" spc="-5"/>
              <a:t>and</a:t>
            </a:r>
            <a:r>
              <a:rPr dirty="0" spc="15"/>
              <a:t> </a:t>
            </a:r>
            <a:r>
              <a:rPr dirty="0" spc="-5"/>
              <a:t>also </a:t>
            </a:r>
            <a:r>
              <a:rPr dirty="0" spc="-620"/>
              <a:t> </a:t>
            </a:r>
            <a:r>
              <a:rPr dirty="0" spc="-5"/>
              <a:t>timber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pc="-15"/>
              <a:t>Maintain</a:t>
            </a:r>
            <a:r>
              <a:rPr dirty="0" spc="20"/>
              <a:t> </a:t>
            </a:r>
            <a:r>
              <a:rPr dirty="0" spc="-10"/>
              <a:t>soil</a:t>
            </a:r>
            <a:r>
              <a:rPr dirty="0"/>
              <a:t> </a:t>
            </a:r>
            <a:r>
              <a:rPr dirty="0" spc="-15"/>
              <a:t>moisture</a:t>
            </a:r>
            <a:r>
              <a:rPr dirty="0" spc="45"/>
              <a:t> </a:t>
            </a:r>
            <a:r>
              <a:rPr dirty="0" spc="-5"/>
              <a:t>,</a:t>
            </a:r>
            <a:r>
              <a:rPr dirty="0"/>
              <a:t> </a:t>
            </a:r>
            <a:r>
              <a:rPr dirty="0" spc="-5"/>
              <a:t>minimise</a:t>
            </a:r>
            <a:r>
              <a:rPr dirty="0" spc="35"/>
              <a:t> </a:t>
            </a:r>
            <a:r>
              <a:rPr dirty="0" spc="-10"/>
              <a:t>soil</a:t>
            </a:r>
            <a:r>
              <a:rPr dirty="0"/>
              <a:t> </a:t>
            </a:r>
            <a:r>
              <a:rPr dirty="0" spc="-15"/>
              <a:t>erosion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pc="-20"/>
              <a:t>Prevent</a:t>
            </a:r>
            <a:r>
              <a:rPr dirty="0" spc="-5"/>
              <a:t> </a:t>
            </a:r>
            <a:r>
              <a:rPr dirty="0" spc="-15"/>
              <a:t>surface</a:t>
            </a:r>
            <a:r>
              <a:rPr dirty="0" spc="5"/>
              <a:t> </a:t>
            </a:r>
            <a:r>
              <a:rPr dirty="0" spc="-15"/>
              <a:t>evaporation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9797" y="0"/>
            <a:ext cx="3194202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710" y="1123718"/>
            <a:ext cx="6702425" cy="343979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Serves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good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mulching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material</a:t>
            </a:r>
            <a:endParaRPr sz="2800">
              <a:latin typeface="Calibri"/>
              <a:cs typeface="Calibri"/>
            </a:endParaRPr>
          </a:p>
          <a:p>
            <a:pPr marL="355600" marR="1651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latin typeface="Calibri"/>
                <a:cs typeface="Calibri"/>
              </a:rPr>
              <a:t>Green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area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is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maintained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to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control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environment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change,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reduces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light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intensity</a:t>
            </a:r>
            <a:endParaRPr sz="2800">
              <a:latin typeface="Calibri"/>
              <a:cs typeface="Calibri"/>
            </a:endParaRPr>
          </a:p>
          <a:p>
            <a:pPr marL="355600" marR="58547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20">
                <a:latin typeface="Calibri"/>
                <a:cs typeface="Calibri"/>
              </a:rPr>
              <a:t>Control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atmospheric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pollution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increases </a:t>
            </a:r>
            <a:r>
              <a:rPr dirty="0" sz="2800" spc="-6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atmospheric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humidity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latin typeface="Calibri"/>
                <a:cs typeface="Calibri"/>
              </a:rPr>
              <a:t>Flowering ornamentals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promotes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apiculture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Increases</a:t>
            </a:r>
            <a:r>
              <a:rPr dirty="0" sz="2800" spc="-20">
                <a:latin typeface="Calibri"/>
                <a:cs typeface="Calibri"/>
              </a:rPr>
              <a:t> rainfall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936" y="146304"/>
              <a:ext cx="2057400" cy="10241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6795" y="146304"/>
              <a:ext cx="1752600" cy="10241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0379" y="146304"/>
              <a:ext cx="2179320" cy="102412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7710" y="258267"/>
            <a:ext cx="438467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5" b="1">
                <a:latin typeface="Calibri"/>
                <a:cs typeface="Calibri"/>
              </a:rPr>
              <a:t>Present</a:t>
            </a:r>
            <a:r>
              <a:rPr dirty="0" sz="3600" spc="-25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status</a:t>
            </a:r>
            <a:r>
              <a:rPr dirty="0" sz="3600" spc="-1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20" b="1">
                <a:latin typeface="Calibri"/>
                <a:cs typeface="Calibri"/>
              </a:rPr>
              <a:t> </a:t>
            </a:r>
            <a:r>
              <a:rPr dirty="0" sz="3600" spc="-5" b="1">
                <a:latin typeface="Calibri"/>
                <a:cs typeface="Calibri"/>
              </a:rPr>
              <a:t>world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707542" y="1294406"/>
            <a:ext cx="7416165" cy="250063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Major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flower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producing</a:t>
            </a:r>
            <a:r>
              <a:rPr dirty="0" sz="2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country</a:t>
            </a:r>
            <a:r>
              <a:rPr dirty="0" sz="280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-Netherlands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Country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largest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acreage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flora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crops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under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greenhouse-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Netherlands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Major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cut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flower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producing</a:t>
            </a:r>
            <a:r>
              <a:rPr dirty="0" sz="2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country-</a:t>
            </a:r>
            <a:r>
              <a:rPr dirty="0" sz="28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Netherland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Major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cut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flower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importing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country</a:t>
            </a:r>
            <a:r>
              <a:rPr dirty="0" sz="280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-Germany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9797" y="0"/>
            <a:ext cx="3194202" cy="51434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57331" y="339852"/>
            <a:ext cx="4005579" cy="914400"/>
            <a:chOff x="557331" y="339852"/>
            <a:chExt cx="4005579" cy="9144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331" y="597027"/>
              <a:ext cx="1289089" cy="304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5063" y="339852"/>
              <a:ext cx="1565148" cy="914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58440" y="339852"/>
              <a:ext cx="1804415" cy="9144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376047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5" b="1">
                <a:latin typeface="Calibri"/>
                <a:cs typeface="Calibri"/>
              </a:rPr>
              <a:t>Present</a:t>
            </a:r>
            <a:r>
              <a:rPr dirty="0" spc="-20" b="1">
                <a:latin typeface="Calibri"/>
                <a:cs typeface="Calibri"/>
              </a:rPr>
              <a:t> </a:t>
            </a:r>
            <a:r>
              <a:rPr dirty="0" spc="-15" b="1">
                <a:latin typeface="Calibri"/>
                <a:cs typeface="Calibri"/>
              </a:rPr>
              <a:t>status</a:t>
            </a:r>
            <a:r>
              <a:rPr dirty="0" spc="-55" b="1">
                <a:latin typeface="Calibri"/>
                <a:cs typeface="Calibri"/>
              </a:rPr>
              <a:t> </a:t>
            </a:r>
            <a:r>
              <a:rPr dirty="0" b="1">
                <a:latin typeface="Calibri"/>
                <a:cs typeface="Calibri"/>
              </a:rPr>
              <a:t>in</a:t>
            </a:r>
            <a:r>
              <a:rPr dirty="0" spc="-10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India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8" name="object 8"/>
          <p:cNvSpPr txBox="1"/>
          <p:nvPr/>
        </p:nvSpPr>
        <p:spPr>
          <a:xfrm>
            <a:off x="527710" y="1166622"/>
            <a:ext cx="7071359" cy="322643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12700" marR="349250">
              <a:lnSpc>
                <a:spcPct val="90000"/>
              </a:lnSpc>
              <a:spcBef>
                <a:spcPts val="430"/>
              </a:spcBef>
            </a:pPr>
            <a:r>
              <a:rPr dirty="0" sz="2800" spc="-5">
                <a:latin typeface="Calibri"/>
                <a:cs typeface="Calibri"/>
              </a:rPr>
              <a:t>Besides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beauty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and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aesthetic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values</a:t>
            </a:r>
            <a:r>
              <a:rPr dirty="0" sz="2800" spc="-5">
                <a:latin typeface="Calibri"/>
                <a:cs typeface="Calibri"/>
              </a:rPr>
              <a:t> of </a:t>
            </a:r>
            <a:r>
              <a:rPr dirty="0" sz="2800" spc="-20">
                <a:latin typeface="Calibri"/>
                <a:cs typeface="Calibri"/>
              </a:rPr>
              <a:t>flowers </a:t>
            </a:r>
            <a:r>
              <a:rPr dirty="0" sz="2800" spc="-6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they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are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important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their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economic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value</a:t>
            </a:r>
            <a:r>
              <a:rPr dirty="0" sz="2800" spc="-5">
                <a:latin typeface="Calibri"/>
                <a:cs typeface="Calibri"/>
              </a:rPr>
              <a:t> as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sale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of </a:t>
            </a:r>
            <a:r>
              <a:rPr dirty="0" sz="2800" spc="-15">
                <a:latin typeface="Calibri"/>
                <a:cs typeface="Calibri"/>
              </a:rPr>
              <a:t>flowers(</a:t>
            </a:r>
            <a:r>
              <a:rPr dirty="0" sz="2800" spc="-5">
                <a:latin typeface="Calibri"/>
                <a:cs typeface="Calibri"/>
              </a:rPr>
              <a:t> loose as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well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as cut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blooms), 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extraction</a:t>
            </a:r>
            <a:r>
              <a:rPr dirty="0" sz="2800" spc="-5">
                <a:latin typeface="Calibri"/>
                <a:cs typeface="Calibri"/>
              </a:rPr>
              <a:t> of essential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oils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and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making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of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economic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products</a:t>
            </a:r>
            <a:r>
              <a:rPr dirty="0" sz="2800" spc="40">
                <a:latin typeface="Calibri"/>
                <a:cs typeface="Calibri"/>
              </a:rPr>
              <a:t> </a:t>
            </a:r>
            <a:r>
              <a:rPr dirty="0" sz="2800" spc="-30">
                <a:latin typeface="Calibri"/>
                <a:cs typeface="Calibri"/>
              </a:rPr>
              <a:t>like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gulkand.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ts val="3020"/>
              </a:lnSpc>
              <a:spcBef>
                <a:spcPts val="720"/>
              </a:spcBef>
            </a:pPr>
            <a:r>
              <a:rPr dirty="0" sz="2800" spc="-10">
                <a:latin typeface="Calibri"/>
                <a:cs typeface="Calibri"/>
              </a:rPr>
              <a:t>The </a:t>
            </a:r>
            <a:r>
              <a:rPr dirty="0" sz="2800" spc="-15">
                <a:latin typeface="Calibri"/>
                <a:cs typeface="Calibri"/>
              </a:rPr>
              <a:t>present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position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of </a:t>
            </a:r>
            <a:r>
              <a:rPr dirty="0" sz="2800" spc="-10">
                <a:latin typeface="Calibri"/>
                <a:cs typeface="Calibri"/>
              </a:rPr>
              <a:t>floriculture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in India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is </a:t>
            </a:r>
            <a:r>
              <a:rPr dirty="0" sz="2800" spc="-10">
                <a:latin typeface="Calibri"/>
                <a:cs typeface="Calibri"/>
              </a:rPr>
              <a:t>not </a:t>
            </a:r>
            <a:r>
              <a:rPr dirty="0" sz="2800" spc="-6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as </a:t>
            </a:r>
            <a:r>
              <a:rPr dirty="0" sz="2800" spc="-15">
                <a:latin typeface="Calibri"/>
                <a:cs typeface="Calibri"/>
              </a:rPr>
              <a:t>bright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and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lucrative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as it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is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in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European </a:t>
            </a:r>
            <a:r>
              <a:rPr dirty="0" sz="2800" spc="-10">
                <a:latin typeface="Calibri"/>
                <a:cs typeface="Calibri"/>
              </a:rPr>
              <a:t> countries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and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 </a:t>
            </a:r>
            <a:r>
              <a:rPr dirty="0" sz="2800" spc="-10">
                <a:latin typeface="Calibri"/>
                <a:cs typeface="Calibri"/>
              </a:rPr>
              <a:t>USA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9797" y="0"/>
            <a:ext cx="3194202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4850" y="1068285"/>
            <a:ext cx="6735445" cy="258445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241300" algn="l"/>
                <a:tab pos="5206365" algn="l"/>
              </a:tabLst>
            </a:pPr>
            <a:r>
              <a:rPr dirty="0" sz="2800" spc="-10">
                <a:latin typeface="Calibri"/>
                <a:cs typeface="Calibri"/>
              </a:rPr>
              <a:t>Compound</a:t>
            </a:r>
            <a:r>
              <a:rPr dirty="0" sz="2800" spc="5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annual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growth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30">
                <a:latin typeface="Calibri"/>
                <a:cs typeface="Calibri"/>
              </a:rPr>
              <a:t>rate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of	26%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15">
                <a:latin typeface="Calibri"/>
                <a:cs typeface="Calibri"/>
              </a:rPr>
              <a:t>Share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in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global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floricultural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sector-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0.61%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20">
                <a:latin typeface="Calibri"/>
                <a:cs typeface="Calibri"/>
              </a:rPr>
              <a:t>Largest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area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under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flowers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35">
                <a:latin typeface="Calibri"/>
                <a:cs typeface="Calibri"/>
              </a:rPr>
              <a:t>-West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Bengal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20">
                <a:latin typeface="Calibri"/>
                <a:cs typeface="Calibri"/>
              </a:rPr>
              <a:t>Largest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producer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of loose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flowers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30">
                <a:latin typeface="Calibri"/>
                <a:cs typeface="Calibri"/>
              </a:rPr>
              <a:t>-Tamilnadu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20">
                <a:latin typeface="Calibri"/>
                <a:cs typeface="Calibri"/>
              </a:rPr>
              <a:t>Largest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producer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of </a:t>
            </a:r>
            <a:r>
              <a:rPr dirty="0" sz="2800" spc="-10">
                <a:latin typeface="Calibri"/>
                <a:cs typeface="Calibri"/>
              </a:rPr>
              <a:t>Cut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flowers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-Karnataka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936" y="146304"/>
            <a:ext cx="2421636" cy="10241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258267"/>
            <a:ext cx="183515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b="1">
                <a:latin typeface="Calibri"/>
                <a:cs typeface="Calibri"/>
              </a:rPr>
              <a:t>Strengths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707542" y="1294406"/>
            <a:ext cx="7729855" cy="335407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Climate</a:t>
            </a:r>
            <a:endParaRPr sz="2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670"/>
              </a:spcBef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varied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climate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India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makes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it most suitable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growing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flowers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one part or the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other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so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flowers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produced</a:t>
            </a:r>
            <a:r>
              <a:rPr dirty="0" sz="28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year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round</a:t>
            </a:r>
            <a:endParaRPr sz="28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Soil</a:t>
            </a:r>
            <a:endParaRPr sz="2800">
              <a:latin typeface="Calibri"/>
              <a:cs typeface="Calibri"/>
            </a:endParaRPr>
          </a:p>
          <a:p>
            <a:pPr algn="just" marL="12700" marR="194310">
              <a:lnSpc>
                <a:spcPct val="100000"/>
              </a:lnSpc>
              <a:spcBef>
                <a:spcPts val="675"/>
              </a:spcBef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The soil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different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climatic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zones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very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favourable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growing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different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types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flowers.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710" y="1360678"/>
            <a:ext cx="6924675" cy="19030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lr>
                <a:srgbClr val="FFFFFF"/>
              </a:buClr>
              <a:buFont typeface="Arial MT"/>
              <a:buChar char="•"/>
              <a:tabLst>
                <a:tab pos="436245" algn="l"/>
                <a:tab pos="436880" algn="l"/>
              </a:tabLst>
            </a:pPr>
            <a:r>
              <a:rPr dirty="0"/>
              <a:t>	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Abundant</a:t>
            </a:r>
            <a:r>
              <a:rPr dirty="0" sz="28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rainfall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North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Calibri"/>
                <a:cs typeface="Calibri"/>
              </a:rPr>
              <a:t>West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Southwest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monsoon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30">
                <a:solidFill>
                  <a:srgbClr val="FFFFFF"/>
                </a:solidFill>
                <a:latin typeface="Calibri"/>
                <a:cs typeface="Calibri"/>
              </a:rPr>
              <a:t>Variety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flowers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Low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labour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cost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9797" y="0"/>
            <a:ext cx="3194202" cy="51434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7658" y="577976"/>
            <a:ext cx="1717987" cy="3238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172720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0" b="1">
                <a:latin typeface="Calibri"/>
                <a:cs typeface="Calibri"/>
              </a:rPr>
              <a:t>Weakness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527710" y="1123718"/>
            <a:ext cx="6952615" cy="301307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latin typeface="Calibri"/>
                <a:cs typeface="Calibri"/>
              </a:rPr>
              <a:t>Inadequate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storage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facility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Less</a:t>
            </a:r>
            <a:r>
              <a:rPr dirty="0" sz="2800" spc="-10">
                <a:latin typeface="Calibri"/>
                <a:cs typeface="Calibri"/>
              </a:rPr>
              <a:t> value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addition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latin typeface="Calibri"/>
                <a:cs typeface="Calibri"/>
              </a:rPr>
              <a:t>Highly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perishable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in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nature</a:t>
            </a:r>
            <a:endParaRPr sz="2800">
              <a:latin typeface="Calibri"/>
              <a:cs typeface="Calibri"/>
            </a:endParaRPr>
          </a:p>
          <a:p>
            <a:pPr marL="355600" marR="12065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latin typeface="Calibri"/>
                <a:cs typeface="Calibri"/>
              </a:rPr>
              <a:t>Existing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facility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of airlines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cannot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meet</a:t>
            </a:r>
            <a:r>
              <a:rPr dirty="0" sz="2800" spc="-15">
                <a:latin typeface="Calibri"/>
                <a:cs typeface="Calibri"/>
              </a:rPr>
              <a:t> at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 </a:t>
            </a:r>
            <a:r>
              <a:rPr dirty="0" sz="2800" spc="-6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time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of peak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demand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Lack of</a:t>
            </a:r>
            <a:r>
              <a:rPr dirty="0" sz="2800" spc="-10">
                <a:latin typeface="Calibri"/>
                <a:cs typeface="Calibri"/>
              </a:rPr>
              <a:t> cold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storage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chains.(refrigerated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vans)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936" y="146304"/>
            <a:ext cx="3267455" cy="10241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258267"/>
            <a:ext cx="267906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>
                <a:latin typeface="Calibri"/>
                <a:cs typeface="Calibri"/>
              </a:rPr>
              <a:t>Opportunities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527710" y="1290574"/>
            <a:ext cx="6073775" cy="3197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Green</a:t>
            </a:r>
            <a:r>
              <a:rPr dirty="0" sz="26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house</a:t>
            </a:r>
            <a:r>
              <a:rPr dirty="0" sz="26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cultivation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has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 more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demand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Potential</a:t>
            </a:r>
            <a:r>
              <a:rPr dirty="0" sz="26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supplier</a:t>
            </a:r>
            <a:r>
              <a:rPr dirty="0" sz="2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during</a:t>
            </a:r>
            <a:r>
              <a:rPr dirty="0" sz="26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lean</a:t>
            </a:r>
            <a:r>
              <a:rPr dirty="0" sz="2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season</a:t>
            </a:r>
            <a:endParaRPr sz="2600">
              <a:latin typeface="Calibri"/>
              <a:cs typeface="Calibri"/>
            </a:endParaRPr>
          </a:p>
          <a:p>
            <a:pPr marL="429895" indent="-417830">
              <a:lnSpc>
                <a:spcPct val="100000"/>
              </a:lnSpc>
              <a:buFont typeface="Arial MT"/>
              <a:buChar char="•"/>
              <a:tabLst>
                <a:tab pos="429895" algn="l"/>
                <a:tab pos="430530" algn="l"/>
              </a:tabLst>
            </a:pP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Subsidy</a:t>
            </a:r>
            <a:r>
              <a:rPr dirty="0" sz="2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Calibri"/>
                <a:cs typeface="Calibri"/>
              </a:rPr>
              <a:t>storage-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APEDA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Government</a:t>
            </a:r>
            <a:r>
              <a:rPr dirty="0" sz="2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incentives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NABARD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Reduction</a:t>
            </a:r>
            <a:r>
              <a:rPr dirty="0" sz="26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import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duties</a:t>
            </a:r>
            <a:r>
              <a:rPr dirty="0" sz="2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cut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>
                <a:solidFill>
                  <a:srgbClr val="FFFFFF"/>
                </a:solidFill>
                <a:latin typeface="Calibri"/>
                <a:cs typeface="Calibri"/>
              </a:rPr>
              <a:t>flowers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Increasing</a:t>
            </a:r>
            <a:r>
              <a:rPr dirty="0" sz="2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demand</a:t>
            </a:r>
            <a:r>
              <a:rPr dirty="0" sz="26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world</a:t>
            </a:r>
            <a:r>
              <a:rPr dirty="0" sz="26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>
                <a:solidFill>
                  <a:srgbClr val="FFFFFF"/>
                </a:solidFill>
                <a:latin typeface="Calibri"/>
                <a:cs typeface="Calibri"/>
              </a:rPr>
              <a:t>market</a:t>
            </a:r>
            <a:endParaRPr sz="2600">
              <a:latin typeface="Calibri"/>
              <a:cs typeface="Calibri"/>
            </a:endParaRPr>
          </a:p>
          <a:p>
            <a:pPr marL="429895" indent="-41783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29895" algn="l"/>
                <a:tab pos="430530" algn="l"/>
              </a:tabLst>
            </a:pP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Self</a:t>
            </a:r>
            <a:r>
              <a:rPr dirty="0" sz="2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employment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High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libri"/>
                <a:cs typeface="Calibri"/>
              </a:rPr>
              <a:t>potential</a:t>
            </a:r>
            <a:r>
              <a:rPr dirty="0" sz="2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 value</a:t>
            </a:r>
            <a:r>
              <a:rPr dirty="0" sz="2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addition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43984" y="0"/>
            <a:ext cx="4700270" cy="5143500"/>
            <a:chOff x="4443984" y="0"/>
            <a:chExt cx="470027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9797" y="0"/>
              <a:ext cx="3194202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3984" y="0"/>
              <a:ext cx="4700015" cy="514349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357627"/>
            <a:ext cx="3962400" cy="278587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38382" y="339852"/>
            <a:ext cx="2740025" cy="914400"/>
            <a:chOff x="538382" y="339852"/>
            <a:chExt cx="2740025" cy="91440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8382" y="577977"/>
              <a:ext cx="964985" cy="3238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2163" y="339852"/>
              <a:ext cx="1965960" cy="9144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247459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35" b="1">
                <a:latin typeface="Calibri"/>
                <a:cs typeface="Calibri"/>
              </a:rPr>
              <a:t>Value</a:t>
            </a:r>
            <a:r>
              <a:rPr dirty="0" spc="-90" b="1">
                <a:latin typeface="Calibri"/>
                <a:cs typeface="Calibri"/>
              </a:rPr>
              <a:t> </a:t>
            </a:r>
            <a:r>
              <a:rPr dirty="0" b="1">
                <a:latin typeface="Calibri"/>
                <a:cs typeface="Calibri"/>
              </a:rPr>
              <a:t>addition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10" name="object 10"/>
          <p:cNvSpPr txBox="1"/>
          <p:nvPr/>
        </p:nvSpPr>
        <p:spPr>
          <a:xfrm>
            <a:off x="435965" y="1225042"/>
            <a:ext cx="8565515" cy="24155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 b="1">
                <a:latin typeface="Calibri"/>
                <a:cs typeface="Calibri"/>
              </a:rPr>
              <a:t>Flower</a:t>
            </a:r>
            <a:endParaRPr sz="2800">
              <a:latin typeface="Calibri"/>
              <a:cs typeface="Calibri"/>
            </a:endParaRPr>
          </a:p>
          <a:p>
            <a:pPr marL="436245">
              <a:lnSpc>
                <a:spcPct val="100000"/>
              </a:lnSpc>
            </a:pPr>
            <a:r>
              <a:rPr dirty="0" sz="2800" spc="-10">
                <a:latin typeface="Calibri"/>
                <a:cs typeface="Calibri"/>
              </a:rPr>
              <a:t>Bouquets,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garlands,wreaths,scents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 b="1">
                <a:latin typeface="Calibri"/>
                <a:cs typeface="Calibri"/>
              </a:rPr>
              <a:t>Dry</a:t>
            </a:r>
            <a:r>
              <a:rPr dirty="0" sz="2800" spc="-2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flower</a:t>
            </a:r>
            <a:endParaRPr sz="2800">
              <a:latin typeface="Calibri"/>
              <a:cs typeface="Calibri"/>
            </a:endParaRPr>
          </a:p>
          <a:p>
            <a:pPr marL="335280" marR="5080">
              <a:lnSpc>
                <a:spcPts val="4029"/>
              </a:lnSpc>
              <a:spcBef>
                <a:spcPts val="105"/>
              </a:spcBef>
              <a:tabLst>
                <a:tab pos="3295015" algn="l"/>
              </a:tabLst>
            </a:pPr>
            <a:r>
              <a:rPr dirty="0" sz="2800" spc="-10">
                <a:latin typeface="Calibri"/>
                <a:cs typeface="Calibri"/>
              </a:rPr>
              <a:t>Bouquets,</a:t>
            </a:r>
            <a:r>
              <a:rPr dirty="0" sz="2800" spc="7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wreaths,	</a:t>
            </a:r>
            <a:r>
              <a:rPr dirty="0" sz="2800" spc="-10">
                <a:latin typeface="Calibri"/>
                <a:cs typeface="Calibri"/>
              </a:rPr>
              <a:t>garlands,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interior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decorations,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cards,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pot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pourri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9048" y="0"/>
            <a:ext cx="6855459" cy="5143500"/>
            <a:chOff x="2289048" y="0"/>
            <a:chExt cx="6855459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9797" y="0"/>
              <a:ext cx="3194202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9048" y="0"/>
              <a:ext cx="6854952" cy="514349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27710" y="1123718"/>
            <a:ext cx="4183379" cy="258635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 b="1">
                <a:latin typeface="Calibri"/>
                <a:cs typeface="Calibri"/>
              </a:rPr>
              <a:t>Medicine</a:t>
            </a:r>
            <a:endParaRPr sz="2800">
              <a:latin typeface="Calibri"/>
              <a:cs typeface="Calibri"/>
            </a:endParaRPr>
          </a:p>
          <a:p>
            <a:pPr marL="417830">
              <a:lnSpc>
                <a:spcPct val="100000"/>
              </a:lnSpc>
              <a:spcBef>
                <a:spcPts val="670"/>
              </a:spcBef>
            </a:pPr>
            <a:r>
              <a:rPr dirty="0" sz="2800" spc="-10">
                <a:latin typeface="Calibri"/>
                <a:cs typeface="Calibri"/>
              </a:rPr>
              <a:t>vincristine</a:t>
            </a:r>
            <a:r>
              <a:rPr dirty="0" sz="2800" spc="-5">
                <a:latin typeface="Calibri"/>
                <a:cs typeface="Calibri"/>
              </a:rPr>
              <a:t> and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vinblastine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5" b="1">
                <a:latin typeface="Calibri"/>
                <a:cs typeface="Calibri"/>
              </a:rPr>
              <a:t>Dyes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 b="1">
                <a:latin typeface="Calibri"/>
                <a:cs typeface="Calibri"/>
              </a:rPr>
              <a:t>Essential</a:t>
            </a:r>
            <a:r>
              <a:rPr dirty="0" sz="2800" spc="-3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Oils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 b="1">
                <a:latin typeface="Calibri"/>
                <a:cs typeface="Calibri"/>
              </a:rPr>
              <a:t>Dried</a:t>
            </a:r>
            <a:r>
              <a:rPr dirty="0" sz="2800" spc="-5" b="1">
                <a:latin typeface="Calibri"/>
                <a:cs typeface="Calibri"/>
              </a:rPr>
              <a:t> </a:t>
            </a:r>
            <a:r>
              <a:rPr dirty="0" sz="2800" spc="-20" b="1">
                <a:latin typeface="Calibri"/>
                <a:cs typeface="Calibri"/>
              </a:rPr>
              <a:t>foliage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28615" y="0"/>
            <a:ext cx="4215765" cy="5143500"/>
            <a:chOff x="4928615" y="0"/>
            <a:chExt cx="421576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9797" y="0"/>
              <a:ext cx="3194202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28615" y="284988"/>
              <a:ext cx="3925824" cy="2357627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4988" y="1999488"/>
            <a:ext cx="4143755" cy="276148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0410" y="1407014"/>
            <a:ext cx="2260600" cy="410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090"/>
              </a:lnSpc>
              <a:tabLst>
                <a:tab pos="423545" algn="l"/>
              </a:tabLst>
            </a:pPr>
            <a:r>
              <a:rPr dirty="0" sz="2800" spc="-5">
                <a:solidFill>
                  <a:srgbClr val="FFFFFF"/>
                </a:solidFill>
                <a:latin typeface="Arial MT"/>
                <a:cs typeface="Arial MT"/>
              </a:rPr>
              <a:t>•	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essential</a:t>
            </a:r>
            <a:r>
              <a:rPr dirty="0" sz="28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oils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6884" y="214884"/>
              <a:ext cx="4072127" cy="27142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988" y="2214372"/>
              <a:ext cx="4027932" cy="264261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936" y="146304"/>
              <a:ext cx="2432304" cy="10241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4748" y="146304"/>
              <a:ext cx="2284476" cy="102412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27710" y="258267"/>
            <a:ext cx="3621404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b="1">
                <a:latin typeface="Calibri"/>
                <a:cs typeface="Calibri"/>
              </a:rPr>
              <a:t>Economic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products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710" y="1360678"/>
            <a:ext cx="263715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Gulkand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rose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72255" y="1427988"/>
            <a:ext cx="5207508" cy="346252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710" y="1360678"/>
            <a:ext cx="198628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36245" indent="-42418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436245" algn="l"/>
                <a:tab pos="436880" algn="l"/>
              </a:tabLst>
            </a:pP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rose</a:t>
            </a:r>
            <a:r>
              <a:rPr dirty="0" sz="28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water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42488" y="1214627"/>
            <a:ext cx="5454396" cy="360883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710" y="1360678"/>
            <a:ext cx="167640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rose</a:t>
            </a:r>
            <a:r>
              <a:rPr dirty="0" sz="28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otto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7000" y="667512"/>
            <a:ext cx="3810000" cy="3810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710" y="1360678"/>
            <a:ext cx="7031355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Perfumes</a:t>
            </a:r>
            <a:r>
              <a:rPr dirty="0" sz="28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flowers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like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tube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rose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pandanus,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molsari,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Juhi</a:t>
            </a:r>
            <a:r>
              <a:rPr dirty="0" sz="2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,Chameli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72000" y="2071116"/>
            <a:ext cx="4343400" cy="2644140"/>
            <a:chOff x="4572000" y="2071116"/>
            <a:chExt cx="4343400" cy="26441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4511" y="2071116"/>
              <a:ext cx="1770888" cy="25725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0" y="2142744"/>
              <a:ext cx="1929383" cy="257251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0415" y="0"/>
            <a:ext cx="8863965" cy="5143500"/>
            <a:chOff x="280415" y="0"/>
            <a:chExt cx="886396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9797" y="0"/>
              <a:ext cx="3194202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7575" y="0"/>
              <a:ext cx="4916423" cy="51434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415" y="339852"/>
              <a:ext cx="4011167" cy="9144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348615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b="1">
                <a:latin typeface="Calibri"/>
                <a:cs typeface="Calibri"/>
              </a:rPr>
              <a:t>Bonsai</a:t>
            </a:r>
            <a:r>
              <a:rPr dirty="0" spc="-80" b="1">
                <a:latin typeface="Calibri"/>
                <a:cs typeface="Calibri"/>
              </a:rPr>
              <a:t> </a:t>
            </a:r>
            <a:r>
              <a:rPr dirty="0" spc="-10" b="1">
                <a:latin typeface="Calibri"/>
                <a:cs typeface="Calibri"/>
              </a:rPr>
              <a:t>development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527710" y="1166622"/>
            <a:ext cx="7099934" cy="322643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355600" marR="115570" indent="-342900">
              <a:lnSpc>
                <a:spcPts val="302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Bonsai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are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mini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plant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which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have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great </a:t>
            </a:r>
            <a:r>
              <a:rPr dirty="0" sz="2800" spc="-10">
                <a:latin typeface="Calibri"/>
                <a:cs typeface="Calibri"/>
              </a:rPr>
              <a:t> importance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in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morden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landscaping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of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homes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,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restaurants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,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hotels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etc.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ts val="3020"/>
              </a:lnSpc>
              <a:spcBef>
                <a:spcPts val="685"/>
              </a:spcBef>
              <a:buFont typeface="Arial MT"/>
              <a:buChar char="•"/>
              <a:tabLst>
                <a:tab pos="436245" algn="l"/>
                <a:tab pos="436880" algn="l"/>
              </a:tabLst>
            </a:pPr>
            <a:r>
              <a:rPr dirty="0"/>
              <a:t>	</a:t>
            </a:r>
            <a:r>
              <a:rPr dirty="0" sz="2800" spc="-10">
                <a:latin typeface="Calibri"/>
                <a:cs typeface="Calibri"/>
              </a:rPr>
              <a:t>plants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30">
                <a:latin typeface="Calibri"/>
                <a:cs typeface="Calibri"/>
              </a:rPr>
              <a:t>like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bougainvillea,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rubber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tree, 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quamquats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, </a:t>
            </a:r>
            <a:r>
              <a:rPr dirty="0" sz="2800" spc="-15">
                <a:latin typeface="Calibri"/>
                <a:cs typeface="Calibri"/>
              </a:rPr>
              <a:t>pomegranate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,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Ficus</a:t>
            </a:r>
            <a:r>
              <a:rPr dirty="0" sz="2800" spc="-10" i="1">
                <a:latin typeface="Calibri"/>
                <a:cs typeface="Calibri"/>
              </a:rPr>
              <a:t> benghalensis</a:t>
            </a:r>
            <a:endParaRPr sz="2800">
              <a:latin typeface="Calibri"/>
              <a:cs typeface="Calibri"/>
            </a:endParaRPr>
          </a:p>
          <a:p>
            <a:pPr marL="355600" marR="287655">
              <a:lnSpc>
                <a:spcPts val="3020"/>
              </a:lnSpc>
              <a:spcBef>
                <a:spcPts val="10"/>
              </a:spcBef>
            </a:pPr>
            <a:r>
              <a:rPr dirty="0" sz="2800" spc="-5">
                <a:latin typeface="Calibri"/>
                <a:cs typeface="Calibri"/>
              </a:rPr>
              <a:t>, </a:t>
            </a:r>
            <a:r>
              <a:rPr dirty="0" sz="2800" spc="-10" i="1">
                <a:latin typeface="Calibri"/>
                <a:cs typeface="Calibri"/>
              </a:rPr>
              <a:t>Ficus</a:t>
            </a:r>
            <a:r>
              <a:rPr dirty="0" sz="2800" spc="5" i="1">
                <a:latin typeface="Calibri"/>
                <a:cs typeface="Calibri"/>
              </a:rPr>
              <a:t> </a:t>
            </a:r>
            <a:r>
              <a:rPr dirty="0" sz="2800" spc="-15" i="1">
                <a:latin typeface="Calibri"/>
                <a:cs typeface="Calibri"/>
              </a:rPr>
              <a:t>infectoria</a:t>
            </a:r>
            <a:r>
              <a:rPr dirty="0" sz="2800" spc="10" i="1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,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Ficus</a:t>
            </a:r>
            <a:r>
              <a:rPr dirty="0" sz="2800" spc="-5" i="1">
                <a:latin typeface="Calibri"/>
                <a:cs typeface="Calibri"/>
              </a:rPr>
              <a:t> religiosa</a:t>
            </a:r>
            <a:r>
              <a:rPr dirty="0" sz="2800" spc="20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,Pinus </a:t>
            </a:r>
            <a:r>
              <a:rPr dirty="0" sz="2800" spc="-5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longifolia </a:t>
            </a:r>
            <a:r>
              <a:rPr dirty="0" sz="2800" spc="-15">
                <a:latin typeface="Calibri"/>
                <a:cs typeface="Calibri"/>
              </a:rPr>
              <a:t>etc.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Can</a:t>
            </a:r>
            <a:r>
              <a:rPr dirty="0" sz="2800" spc="-5">
                <a:latin typeface="Calibri"/>
                <a:cs typeface="Calibri"/>
              </a:rPr>
              <a:t> be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used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5">
                <a:latin typeface="Calibri"/>
                <a:cs typeface="Calibri"/>
              </a:rPr>
              <a:t> making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bonsai </a:t>
            </a:r>
            <a:r>
              <a:rPr dirty="0" sz="2800" spc="-6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and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local</a:t>
            </a:r>
            <a:r>
              <a:rPr dirty="0" sz="2800" spc="-5">
                <a:latin typeface="Calibri"/>
                <a:cs typeface="Calibri"/>
              </a:rPr>
              <a:t> as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well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as</a:t>
            </a:r>
            <a:r>
              <a:rPr dirty="0" sz="2800" spc="-5">
                <a:latin typeface="Calibri"/>
                <a:cs typeface="Calibri"/>
              </a:rPr>
              <a:t> in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foreign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markets.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6488" y="0"/>
            <a:ext cx="8288020" cy="5143500"/>
            <a:chOff x="856488" y="0"/>
            <a:chExt cx="828802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9797" y="0"/>
              <a:ext cx="3194202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6488" y="1214627"/>
              <a:ext cx="6858000" cy="337108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936" y="146304"/>
            <a:ext cx="2651760" cy="10241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710" y="258267"/>
            <a:ext cx="206248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b="1">
                <a:latin typeface="Calibri"/>
                <a:cs typeface="Calibri"/>
              </a:rPr>
              <a:t>Challenges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527710" y="1360678"/>
            <a:ext cx="7635240" cy="29273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Emerging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flower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growing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regions-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Africa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other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Asian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countries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30">
                <a:solidFill>
                  <a:srgbClr val="FFFFFF"/>
                </a:solidFill>
                <a:latin typeface="Calibri"/>
                <a:cs typeface="Calibri"/>
              </a:rPr>
              <a:t>Pest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disease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attack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Climate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vagaries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High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investment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Higher fuel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energy charges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9797" y="0"/>
            <a:ext cx="3194202" cy="51434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299" y="587501"/>
            <a:ext cx="1886830" cy="3143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7710" y="438150"/>
            <a:ext cx="19278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REFERENCE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527710" y="1123718"/>
            <a:ext cx="5821680" cy="104965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800" spc="-15">
                <a:latin typeface="Calibri"/>
                <a:cs typeface="Calibri"/>
              </a:rPr>
              <a:t>Introductory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Ornamental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Horticulture</a:t>
            </a:r>
            <a:endParaRPr sz="2800">
              <a:latin typeface="Calibri"/>
              <a:cs typeface="Calibri"/>
            </a:endParaRPr>
          </a:p>
          <a:p>
            <a:pPr marL="1227455">
              <a:lnSpc>
                <a:spcPct val="100000"/>
              </a:lnSpc>
              <a:spcBef>
                <a:spcPts val="670"/>
              </a:spcBef>
            </a:pPr>
            <a:r>
              <a:rPr dirty="0" sz="2800" spc="-20">
                <a:latin typeface="Calibri"/>
                <a:cs typeface="Calibri"/>
              </a:rPr>
              <a:t>-J.S.Arora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2022-07-20T04:35:21Z</dcterms:created>
  <dcterms:modified xsi:type="dcterms:W3CDTF">2022-07-20T04:35:21Z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2022-07-20T00:00:00Z</vt:filetime>
  </property>
</Properties>
</file>